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6858000" cy="9144000"/>
  <p:embeddedFontLst>
    <p:embeddedFont>
      <p:font typeface="Playfair Display" charset="0"/>
      <p:regular r:id="rId15"/>
      <p:bold r:id="rId16"/>
      <p:italic r:id="rId17"/>
      <p:boldItalic r:id="rId18"/>
    </p:embeddedFont>
    <p:embeddedFont>
      <p:font typeface="Lato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2" d="100"/>
          <a:sy n="102" d="100"/>
        </p:scale>
        <p:origin x="-456" y="21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050033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3aeb0e669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73aeb0e669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73aeb0e669_0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73aeb0e669_0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3aeb0e669_0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73aeb0e669_0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73aeb0e669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73aeb0e669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73aeb0e669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73aeb0e669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73aeb0e669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73aeb0e669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73aeb0e669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73aeb0e669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885b8cd7bb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885b8cd7bb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88ad19c9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88ad19c9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88ad19c930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88ad19c930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88ad19c930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88ad19c930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2" name="Google Shape;12;p2"/>
          <p:cNvCxnSpPr/>
          <p:nvPr/>
        </p:nvCxnSpPr>
        <p:spPr>
          <a:xfrm>
            <a:off x="733219" y="2235351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30600" y="136800"/>
            <a:ext cx="7893000" cy="1853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100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30600" y="3228375"/>
            <a:ext cx="7893000" cy="1274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1pPr>
            <a:lvl2pPr lvl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2pPr>
            <a:lvl3pPr lvl="2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3pPr>
            <a:lvl4pPr lvl="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4pPr>
            <a:lvl5pPr lvl="4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5pPr>
            <a:lvl6pPr lvl="5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6pPr>
            <a:lvl7pPr lvl="6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7pPr>
            <a:lvl8pPr lvl="7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8pPr>
            <a:lvl9pPr lvl="8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400"/>
              <a:buNone/>
              <a:defRPr sz="24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title"/>
          </p:nvPr>
        </p:nvSpPr>
        <p:spPr>
          <a:xfrm>
            <a:off x="509550" y="1921350"/>
            <a:ext cx="8124900" cy="130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125" y="5045700"/>
            <a:ext cx="9144000" cy="9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3" name="Google Shape;23;p4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p5"/>
          <p:cNvCxnSpPr/>
          <p:nvPr/>
        </p:nvCxnSpPr>
        <p:spPr>
          <a:xfrm>
            <a:off x="419425" y="1154195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9" name="Google Shape;29;p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1"/>
          </p:nvPr>
        </p:nvSpPr>
        <p:spPr>
          <a:xfrm>
            <a:off x="3117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body" idx="2"/>
          </p:nvPr>
        </p:nvSpPr>
        <p:spPr>
          <a:xfrm>
            <a:off x="4832400" y="1417950"/>
            <a:ext cx="39999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7"/>
          <p:cNvCxnSpPr/>
          <p:nvPr/>
        </p:nvCxnSpPr>
        <p:spPr>
          <a:xfrm>
            <a:off x="411044" y="1417772"/>
            <a:ext cx="3852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1640350"/>
            <a:ext cx="2808000" cy="292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8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/>
          <p:nvPr/>
        </p:nvSpPr>
        <p:spPr>
          <a:xfrm>
            <a:off x="4572000" y="-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8" name="Google Shape;4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" name="Google Shape;49;p9"/>
          <p:cNvSpPr txBox="1">
            <a:spLocks noGrp="1"/>
          </p:cNvSpPr>
          <p:nvPr>
            <p:ph type="title"/>
          </p:nvPr>
        </p:nvSpPr>
        <p:spPr>
          <a:xfrm>
            <a:off x="265500" y="1084625"/>
            <a:ext cx="4045200" cy="170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subTitle" idx="1"/>
          </p:nvPr>
        </p:nvSpPr>
        <p:spPr>
          <a:xfrm>
            <a:off x="265500" y="2845200"/>
            <a:ext cx="4045200" cy="142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None/>
              <a:defRPr sz="2100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>
                <a:solidFill>
                  <a:schemeClr val="accen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○"/>
              <a:defRPr>
                <a:solidFill>
                  <a:schemeClr val="accen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Char char="■"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1"/>
          <p:cNvSpPr/>
          <p:nvPr/>
        </p:nvSpPr>
        <p:spPr>
          <a:xfrm>
            <a:off x="586721" y="0"/>
            <a:ext cx="7970700" cy="666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11"/>
          <p:cNvSpPr/>
          <p:nvPr/>
        </p:nvSpPr>
        <p:spPr>
          <a:xfrm>
            <a:off x="586721" y="5076900"/>
            <a:ext cx="7970700" cy="66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title" hasCustomPrompt="1"/>
          </p:nvPr>
        </p:nvSpPr>
        <p:spPr>
          <a:xfrm>
            <a:off x="586725" y="1353788"/>
            <a:ext cx="79707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0800"/>
              <a:buNone/>
              <a:defRPr sz="10800">
                <a:solidFill>
                  <a:schemeClr val="accent6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586725" y="2968388"/>
            <a:ext cx="79707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blue-gold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ato"/>
              <a:buChar char="●"/>
              <a:defRPr sz="18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●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Lato"/>
              <a:buChar char="■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116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smtClean="0"/>
              <a:t>Kotter’s-8 </a:t>
            </a:r>
            <a:r>
              <a:rPr lang="en-GB" dirty="0"/>
              <a:t>Step Change Model Strategy: Apple Inc.</a:t>
            </a:r>
            <a:endParaRPr dirty="0"/>
          </a:p>
        </p:txBody>
      </p:sp>
      <p:sp>
        <p:nvSpPr>
          <p:cNvPr id="69" name="Google Shape;69;p13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/>
              <a:t>Course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mtClean="0"/>
              <a:t>Student’s </a:t>
            </a:r>
            <a:r>
              <a:rPr lang="en-GB"/>
              <a:t>Name</a:t>
            </a:r>
            <a:endParaRPr dirty="0"/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dirty="0"/>
              <a:t>Date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Need for Change at Apple Inc.</a:t>
            </a:r>
            <a:endParaRPr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51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 Change was necessary at Apple Inc. because the company needed to increase its growth opportunities in the industry.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 The need for change at the company is also spurred by the recent advancement in technology that has been witnessed in recent past (Campbell, 2014).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proposed change will result in the adoption of new technologies to increase both productivity and service delivery.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needs of the customers in the industry are constantly evolving hence the need for Apple Inc. to embrace constant change within the organization.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global economy has also been growing rapidly as a result of globalization. As such, the company needs to adjust its business model and tap into emerging markets.  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5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Impact of Change on Apple Inc.</a:t>
            </a:r>
            <a:endParaRPr/>
          </a:p>
        </p:txBody>
      </p:sp>
      <p:sp>
        <p:nvSpPr>
          <p:cNvPr id="81" name="Google Shape;81;p15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24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Change will allow Apple Inc to stay current with industry trends making it more attractive to new and old customers.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 The proposed change will also bring new opportunities for the company, especially on diversification of products to create more revenue streams.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It will also create an environment that promotes business innovation and increased efficiency.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proposed change will allow the company to create products for the target market who believe Apple’s products make life better.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Notably, the entire organization will be affected by the change and both the management and the employees will feel its effect. 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Impact of Change on Apple Employees</a:t>
            </a:r>
            <a:endParaRPr/>
          </a:p>
        </p:txBody>
      </p:sp>
      <p:sp>
        <p:nvSpPr>
          <p:cNvPr id="87" name="Google Shape;87;p16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3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Change allows employees to explore new opportunities, skills, and use their creativity to benefit the company through new innovative ideas and improved job commitment.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proposed change will also lead to improved employee attitudes and innovation.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It will also lead to increased employee loyalty and reduced turnover because of the innovative environment and new growth opportunities (Salman &amp; Broten, 2017).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While most of the impacts are positive, change can also have some negative impacts on employee productivity and the organization as a whole because of the need for restructuring. 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95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/>
              <a:t>Kotter’s 8-Step Model: Strategies and Tactics </a:t>
            </a:r>
            <a:endParaRPr sz="3000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8368200" cy="3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-GB"/>
              <a:t>The first step is to create urgency.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Strategy: To develop a strong organizational sense of urgency around the need for the proposed change.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Tactic: Having a honest discussion with all key stakeholders about what is happening in the market and more importantly, the competition and opportunities.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Rationale: Getting people to talk about change fuels or creates the sense of urgency. When the more people buy in on the idea of change, it is always successful. </a:t>
            </a:r>
            <a:endParaRPr sz="140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-GB"/>
              <a:t> The second step in Kotter’s Model is form a powerful coalition.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Strategy: Convince people that indeed, the organization needs change.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Tactic: Identify leaders and stakeholders in the organization to drive the change.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Rationale: Change requires the support of key people and stakeholders within the organization. 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Kotter’s-8 Step Model Cont...</a:t>
            </a:r>
            <a:endParaRPr/>
          </a:p>
        </p:txBody>
      </p:sp>
      <p:sp>
        <p:nvSpPr>
          <p:cNvPr id="99" name="Google Shape;99;p18"/>
          <p:cNvSpPr txBox="1">
            <a:spLocks noGrp="1"/>
          </p:cNvSpPr>
          <p:nvPr>
            <p:ph type="body" idx="1"/>
          </p:nvPr>
        </p:nvSpPr>
        <p:spPr>
          <a:xfrm>
            <a:off x="387900" y="1250075"/>
            <a:ext cx="8368200" cy="3477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third step is to create a vision for change.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Strategy: Creating a clear vision that can be understood by everyone linking every aspect of the change.  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Tactic: Determine key organizational values that are central to the proposed change and create a strategy to execute the vision (Ha et al., 2014).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Rationale: A clear vision helps all stakeholders to understand why they are being asked to participate in the change.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fourth step is to communicate the vision.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Strategy: Since the message is different from other communications, it must be communicated powerfully and frequently, including everything about the change.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Tactic: The message should not only be communicated in meetings, but also at any given opportunity to ensure it sinks.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Rationale: When everyone remembers the vision, they are able to respond easily to it.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   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Kotter’s 8-Step Change Model</a:t>
            </a:r>
            <a:endParaRPr/>
          </a:p>
        </p:txBody>
      </p:sp>
      <p:sp>
        <p:nvSpPr>
          <p:cNvPr id="105" name="Google Shape;105;p19"/>
          <p:cNvSpPr txBox="1">
            <a:spLocks noGrp="1"/>
          </p:cNvSpPr>
          <p:nvPr>
            <p:ph type="body" idx="1"/>
          </p:nvPr>
        </p:nvSpPr>
        <p:spPr>
          <a:xfrm>
            <a:off x="311700" y="1276100"/>
            <a:ext cx="8520600" cy="347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fifth step is to remove any obstacles to change.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Strategy: Implement appropriate structures for change and continually checking and removing any barriers.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Tactic: Identify the right leaders to drive the change, change the organizational structure, and identify people resisting change and remove them.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Rationale: Removing obstacles usually empowers people to execute the vision which helps drive the proposed change.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sixth step is to create short-term wins.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Strategy: Create short-term achievable targets that can produce and meet the overall goals of the vision.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Tactic: Make the team in charge of the change to develop-term targets that can guide the entire change process.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Rationale: Short-term wins can motivate the entire staff to embrace the change process.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Kotter’s 8-Step Change Model</a:t>
            </a:r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8520600" cy="39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The seventh step in the model is to build on the change.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Strategy: Focus on long-term wins by building on the short-term wins. Use short term goals to adjust the overall strategy to execute the change.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Tactic: After every win, conduct a review to determine what went right and what went wrong, set goals, and implement new ideas.  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Rationale: For the change to be 100% successful, it must be continually improved to achieve long-term and sustainable change.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/>
              <a:t>The eighth and last step in the model is anchoring the changes in the organizational culture.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Strategy: Make continuous effort to ensure the change is implemented throughout the entire organization to give is a solid position in the company’s culture (Cameron &amp; Green, 2020).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 Tactic: Discuss about the change progress at any given opportunity to make it stick. Create a plan to replace change leaders gradually and change values.</a:t>
            </a:r>
            <a:endParaRPr dirty="0"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 dirty="0"/>
              <a:t>Rationale: Change can only stick if the leaders are in support and the vision is well communicated. 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1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Kotter’s 8-Step Change Model</a:t>
            </a:r>
            <a:endParaRPr sz="2800"/>
          </a:p>
        </p:txBody>
      </p:sp>
      <p:sp>
        <p:nvSpPr>
          <p:cNvPr id="117" name="Google Shape;117;p21"/>
          <p:cNvSpPr txBox="1">
            <a:spLocks noGrp="1"/>
          </p:cNvSpPr>
          <p:nvPr>
            <p:ph type="body" idx="1"/>
          </p:nvPr>
        </p:nvSpPr>
        <p:spPr>
          <a:xfrm>
            <a:off x="311700" y="1494000"/>
            <a:ext cx="8520600" cy="333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Kotter’s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8-Step change model is useful in guiding the change process from the initial stages to completion.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Visuals are invaluable in communicating the change and presenting the new vision to other stakeholders.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They are critical in cementing the message and setting course for the transformation.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For the change strategies to be successful, it is important to get buy in from the leadership of the organization.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Implementing change requires patience and persistence and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Kotter’s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8-step change model is a good framework.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3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 proposed change will allow the organization to move forward and be in the best position to take advantage of the global market.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 change will also provide Apple Inc. with the opportunities to leverage of innovation and technology to reduce production costs while maximizing revenues and profits.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Change in organizational leadership, on the other hand, will introduce leadership competency in the organizations management giving it a competitive advantage.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Change also allows for training of employees on new skills and promotes innovation in the organization.   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Proposed Change and Competitive Advantage</a:t>
            </a:r>
            <a:endParaRPr sz="2800"/>
          </a:p>
        </p:txBody>
      </p:sp>
      <p:sp>
        <p:nvSpPr>
          <p:cNvPr id="129" name="Google Shape;129;p23"/>
          <p:cNvSpPr txBox="1">
            <a:spLocks noGrp="1"/>
          </p:cNvSpPr>
          <p:nvPr>
            <p:ph type="body" idx="1"/>
          </p:nvPr>
        </p:nvSpPr>
        <p:spPr>
          <a:xfrm>
            <a:off x="311700" y="1289125"/>
            <a:ext cx="8520600" cy="34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 proposed change enhance Apple’s competitive advantage in the industry because the implementation of more efficient and effective business structures and processes.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In marketing, the proposed change will allow Apple to access global emerging markets in both Asia and Africa.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To conclude, it is important for the executive management at Apple Inc. to recognize that the current global business landscape is dynamic and there is need for constant change (Erskine, 2013). 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 change provides with new ways of doing business and access to emerging growth opportunities.  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311700" y="372725"/>
            <a:ext cx="8520600" cy="6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References</a:t>
            </a:r>
            <a:endParaRPr/>
          </a:p>
        </p:txBody>
      </p:sp>
      <p:sp>
        <p:nvSpPr>
          <p:cNvPr id="135" name="Google Shape;135;p24"/>
          <p:cNvSpPr txBox="1">
            <a:spLocks noGrp="1"/>
          </p:cNvSpPr>
          <p:nvPr>
            <p:ph type="body" idx="1"/>
          </p:nvPr>
        </p:nvSpPr>
        <p:spPr>
          <a:xfrm>
            <a:off x="311700" y="1417800"/>
            <a:ext cx="8520600" cy="3150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Campbell, H. (2014). </a:t>
            </a:r>
            <a:r>
              <a:rPr lang="en-GB" i="1" dirty="0">
                <a:latin typeface="Times New Roman" pitchFamily="18" charset="0"/>
                <a:cs typeface="Times New Roman" pitchFamily="18" charset="0"/>
              </a:rPr>
              <a:t>Managing organizational change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. Philadelphia, PA: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Kogan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Page.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Cameron, E., &amp; Green, M. (2020). Making sense of change management: A complete	guide to the models, tools and techniques of organizational change.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Erskine, P. (2013). ITIL and organizational change.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Ha, H., In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Sroufe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R., &amp; In Laszlo, C. (2014). Change management for sustainability.	New York: Business Expert Press.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Salman, Y., &amp;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Broten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N. (2017). Leading Change.</a:t>
            </a:r>
            <a:endParaRPr dirty="0"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ue &amp; Gold">
  <a:themeElements>
    <a:clrScheme name="Blue &amp; Gold">
      <a:dk1>
        <a:srgbClr val="FFFFFF"/>
      </a:dk1>
      <a:lt1>
        <a:srgbClr val="01AFD1"/>
      </a:lt1>
      <a:dk2>
        <a:srgbClr val="1E2D31"/>
      </a:dk2>
      <a:lt2>
        <a:srgbClr val="BFC7CA"/>
      </a:lt2>
      <a:accent1>
        <a:srgbClr val="006F85"/>
      </a:accent1>
      <a:accent2>
        <a:srgbClr val="AF4345"/>
      </a:accent2>
      <a:accent3>
        <a:srgbClr val="47D06A"/>
      </a:accent3>
      <a:accent4>
        <a:srgbClr val="F58F8F"/>
      </a:accent4>
      <a:accent5>
        <a:srgbClr val="F6CD4C"/>
      </a:accent5>
      <a:accent6>
        <a:srgbClr val="F8E71C"/>
      </a:accent6>
      <a:hlink>
        <a:srgbClr val="F6CD4C"/>
      </a:hlink>
      <a:folHlink>
        <a:srgbClr val="F6CD4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1315</Words>
  <Application>Microsoft Office PowerPoint</Application>
  <PresentationFormat>On-screen Show (16:9)</PresentationFormat>
  <Paragraphs>81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Playfair Display</vt:lpstr>
      <vt:lpstr>Times New Roman</vt:lpstr>
      <vt:lpstr>Lato</vt:lpstr>
      <vt:lpstr>Blue &amp; Gold</vt:lpstr>
      <vt:lpstr>Kotter’s-8 Step Change Model Strategy: Apple Inc.</vt:lpstr>
      <vt:lpstr>Need for Change at Apple Inc.</vt:lpstr>
      <vt:lpstr>Impact of Change on Apple Inc.</vt:lpstr>
      <vt:lpstr>Impact of Change on Apple Employees</vt:lpstr>
      <vt:lpstr>Kotter’s 8-Step Model: Strategies and Tactics </vt:lpstr>
      <vt:lpstr>Kotter’s-8 Step Model Cont...</vt:lpstr>
      <vt:lpstr>Kotter’s 8-Step Change Model</vt:lpstr>
      <vt:lpstr>Kotter’s 8-Step Change Model</vt:lpstr>
      <vt:lpstr>Kotter’s 8-Step Change Model</vt:lpstr>
      <vt:lpstr>Conclusion</vt:lpstr>
      <vt:lpstr>Proposed Change and Competitive Advantage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Kotter’s-8 Step Change Model Strategy: Apple Inc.</dc:title>
  <dc:creator>hp</dc:creator>
  <cp:lastModifiedBy>hp</cp:lastModifiedBy>
  <cp:revision>1</cp:revision>
  <dcterms:modified xsi:type="dcterms:W3CDTF">2020-06-11T08:47:43Z</dcterms:modified>
</cp:coreProperties>
</file>